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" name="Google Shape;2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" name="Google Shape;4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6" name="Google Shape;19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8" name="Google Shape;20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youtube.com/watch?v=cp6qLoo7XPw" TargetMode="External"/><Relationship Id="rId4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youtube.com/watch?v=AUCaIZmr6jw" TargetMode="External"/><Relationship Id="rId4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youtube.com/watch?v=AUCaIZmr6jw" TargetMode="External"/><Relationship Id="rId4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youtube.com/watch?v=AUCaIZmr6jw" TargetMode="External"/><Relationship Id="rId4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youtube.com/watch?v=cp6qLoo7XPw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2744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411480" y="1188720"/>
            <a:ext cx="832104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Georgia"/>
              <a:buNone/>
            </a:pPr>
            <a:r>
              <a:rPr b="1" i="0" lang="en-US" sz="5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Silent Debate</a:t>
            </a:r>
            <a:endParaRPr b="0" i="0" sz="5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411480" y="2878475"/>
            <a:ext cx="5943600" cy="36600"/>
          </a:xfrm>
          <a:prstGeom prst="rect">
            <a:avLst/>
          </a:prstGeom>
          <a:solidFill>
            <a:srgbClr val="CBD5E1"/>
          </a:solidFill>
          <a:ln cap="flat" cmpd="sng" w="12700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411480" y="310216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CBD5E1"/>
                </a:solidFill>
                <a:latin typeface="Calibri"/>
                <a:ea typeface="Calibri"/>
                <a:cs typeface="Calibri"/>
                <a:sym typeface="Calibri"/>
              </a:rPr>
              <a:t>A written argumentation activity  •  No talking allowed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2744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2"/>
          <p:cNvSpPr/>
          <p:nvPr/>
        </p:nvSpPr>
        <p:spPr>
          <a:xfrm>
            <a:off x="411480" y="731520"/>
            <a:ext cx="82296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Georgia"/>
              <a:buNone/>
            </a:pPr>
            <a:r>
              <a:rPr b="1" i="0" lang="en-US" sz="4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🎉  Time's Up!</a:t>
            </a:r>
            <a:endParaRPr b="0" i="0" sz="4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2"/>
          <p:cNvSpPr/>
          <p:nvPr/>
        </p:nvSpPr>
        <p:spPr>
          <a:xfrm>
            <a:off x="411480" y="182880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A500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rgbClr val="F0A500"/>
                </a:solidFill>
                <a:latin typeface="Calibri"/>
                <a:ea typeface="Calibri"/>
                <a:cs typeface="Calibri"/>
                <a:sym typeface="Calibri"/>
              </a:rPr>
              <a:t>Great work! Now reflect: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2"/>
          <p:cNvSpPr/>
          <p:nvPr/>
        </p:nvSpPr>
        <p:spPr>
          <a:xfrm>
            <a:off x="548640" y="2423160"/>
            <a:ext cx="7772400" cy="192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0" i="0" lang="en-US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Did you stay completely silent?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0" i="0" lang="en-US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Did you respond directly to your partner's points?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0" i="0" lang="en-US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Did you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backup</a:t>
            </a:r>
            <a:r>
              <a:rPr b="0" i="0" lang="en-US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your opinion with evidence?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0" i="0" lang="en-US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Did you read what they wrote before responding?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2"/>
          <p:cNvSpPr/>
          <p:nvPr/>
        </p:nvSpPr>
        <p:spPr>
          <a:xfrm>
            <a:off x="411480" y="4434840"/>
            <a:ext cx="8321040" cy="502920"/>
          </a:xfrm>
          <a:prstGeom prst="rect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2"/>
          <p:cNvSpPr/>
          <p:nvPr/>
        </p:nvSpPr>
        <p:spPr>
          <a:xfrm>
            <a:off x="411480" y="4434840"/>
            <a:ext cx="83210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2744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A2744"/>
                </a:solidFill>
                <a:latin typeface="Calibri"/>
                <a:ea typeface="Calibri"/>
                <a:cs typeface="Calibri"/>
                <a:sym typeface="Calibri"/>
              </a:rPr>
              <a:t>Turn in your paper when you're done. Rubrics will be returned this week.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B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cap="flat" cmpd="sng" w="12700">
            <a:solidFill>
              <a:srgbClr val="1A27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365760" y="914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IDEA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274320" y="1097280"/>
            <a:ext cx="2743200" cy="33832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274320" y="1234440"/>
            <a:ext cx="2743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✍️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411480" y="1920240"/>
            <a:ext cx="24688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2744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A2744"/>
                </a:solidFill>
                <a:latin typeface="Calibri"/>
                <a:ea typeface="Calibri"/>
                <a:cs typeface="Calibri"/>
                <a:sym typeface="Calibri"/>
              </a:rPr>
              <a:t>Argue on Paper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411480" y="2468880"/>
            <a:ext cx="246888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34155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Share your opinion, respond to your partner, and defend your point of view — all through writing. No speaking.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274320" y="4453128"/>
            <a:ext cx="2743200" cy="54864"/>
          </a:xfrm>
          <a:prstGeom prst="rect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4"/>
          <p:cNvSpPr/>
          <p:nvPr/>
        </p:nvSpPr>
        <p:spPr>
          <a:xfrm>
            <a:off x="3200400" y="1097280"/>
            <a:ext cx="2743200" cy="33832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4"/>
          <p:cNvSpPr/>
          <p:nvPr/>
        </p:nvSpPr>
        <p:spPr>
          <a:xfrm>
            <a:off x="3200400" y="1234440"/>
            <a:ext cx="2743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🤔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3337560" y="1920240"/>
            <a:ext cx="24688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2744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A2744"/>
                </a:solidFill>
                <a:latin typeface="Calibri"/>
                <a:ea typeface="Calibri"/>
                <a:cs typeface="Calibri"/>
                <a:sym typeface="Calibri"/>
              </a:rPr>
              <a:t>Think Critically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3337560" y="2468880"/>
            <a:ext cx="246888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34155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Build real arguments. Use reasons and evidence. Respond directly to what your partner writes.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3200400" y="4453128"/>
            <a:ext cx="2743200" cy="54864"/>
          </a:xfrm>
          <a:prstGeom prst="rect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6126480" y="1097280"/>
            <a:ext cx="2743200" cy="33832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4"/>
          <p:cNvSpPr/>
          <p:nvPr/>
        </p:nvSpPr>
        <p:spPr>
          <a:xfrm>
            <a:off x="6126480" y="1234440"/>
            <a:ext cx="2743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💬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6263640" y="1920240"/>
            <a:ext cx="24688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2744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A2744"/>
                </a:solidFill>
                <a:latin typeface="Calibri"/>
                <a:ea typeface="Calibri"/>
                <a:cs typeface="Calibri"/>
                <a:sym typeface="Calibri"/>
              </a:rPr>
              <a:t>Convince Them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6263640" y="2468880"/>
            <a:ext cx="246888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34155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Your goal is to persuade your partner to see things your way — one written response at a time.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4"/>
          <p:cNvSpPr/>
          <p:nvPr/>
        </p:nvSpPr>
        <p:spPr>
          <a:xfrm>
            <a:off x="6126480" y="4453128"/>
            <a:ext cx="2743200" cy="54864"/>
          </a:xfrm>
          <a:prstGeom prst="rect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4"/>
          <p:cNvSpPr/>
          <p:nvPr/>
        </p:nvSpPr>
        <p:spPr>
          <a:xfrm>
            <a:off x="274320" y="4553712"/>
            <a:ext cx="8595360" cy="475488"/>
          </a:xfrm>
          <a:prstGeom prst="rect">
            <a:avLst/>
          </a:prstGeom>
          <a:solidFill>
            <a:srgbClr val="1A2744"/>
          </a:solidFill>
          <a:ln cap="flat" cmpd="sng" w="12700">
            <a:solidFill>
              <a:srgbClr val="1A27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4"/>
          <p:cNvSpPr/>
          <p:nvPr/>
        </p:nvSpPr>
        <p:spPr>
          <a:xfrm>
            <a:off x="274320" y="4553712"/>
            <a:ext cx="859536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CBD5E1"/>
                </a:solidFill>
                <a:latin typeface="Calibri"/>
                <a:ea typeface="Calibri"/>
                <a:cs typeface="Calibri"/>
                <a:sym typeface="Calibri"/>
              </a:rPr>
              <a:t>Today's Topic:  </a:t>
            </a:r>
            <a:endParaRPr sz="1500">
              <a:solidFill>
                <a:srgbClr val="CBD5E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500"/>
              <a:buFont typeface="Calibri"/>
              <a:buNone/>
            </a:pPr>
            <a:r>
              <a:t/>
            </a:r>
            <a:endParaRPr b="1" sz="1500">
              <a:solidFill>
                <a:srgbClr val="F0A5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B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cap="flat" cmpd="sng" w="12700">
            <a:solidFill>
              <a:srgbClr val="1A27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5"/>
          <p:cNvSpPr/>
          <p:nvPr/>
        </p:nvSpPr>
        <p:spPr>
          <a:xfrm>
            <a:off x="365760" y="914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RUBRIC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274320" y="987552"/>
            <a:ext cx="8595360" cy="566928"/>
          </a:xfrm>
          <a:prstGeom prst="rect">
            <a:avLst/>
          </a:prstGeom>
          <a:solidFill>
            <a:srgbClr val="FFF3CD"/>
          </a:solidFill>
          <a:ln cap="flat" cmpd="sng" w="1905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5"/>
          <p:cNvSpPr/>
          <p:nvPr/>
        </p:nvSpPr>
        <p:spPr>
          <a:xfrm>
            <a:off x="274320" y="987552"/>
            <a:ext cx="859536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D4800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7D4800"/>
                </a:solidFill>
                <a:latin typeface="Calibri"/>
                <a:ea typeface="Calibri"/>
                <a:cs typeface="Calibri"/>
                <a:sym typeface="Calibri"/>
              </a:rPr>
              <a:t>⚠  SILENCE IS REQUIRED  </a:t>
            </a:r>
            <a:r>
              <a:rPr b="0" i="0" lang="en-US" sz="1300" u="none" cap="none" strike="noStrike">
                <a:solidFill>
                  <a:srgbClr val="7D4800"/>
                </a:solidFill>
                <a:latin typeface="Calibri"/>
                <a:ea typeface="Calibri"/>
                <a:cs typeface="Calibri"/>
                <a:sym typeface="Calibri"/>
              </a:rPr>
              <a:t>Any talking = lose points  •  More than 2 reminders = 0 pts for Silence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5"/>
          <p:cNvSpPr/>
          <p:nvPr/>
        </p:nvSpPr>
        <p:spPr>
          <a:xfrm>
            <a:off x="274320" y="1664208"/>
            <a:ext cx="1828800" cy="384048"/>
          </a:xfrm>
          <a:prstGeom prst="rect">
            <a:avLst/>
          </a:prstGeom>
          <a:solidFill>
            <a:srgbClr val="1A2744"/>
          </a:solidFill>
          <a:ln cap="flat" cmpd="sng" w="12700">
            <a:solidFill>
              <a:srgbClr val="1A27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5"/>
          <p:cNvSpPr/>
          <p:nvPr/>
        </p:nvSpPr>
        <p:spPr>
          <a:xfrm>
            <a:off x="320040" y="1664208"/>
            <a:ext cx="173736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Category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2103120" y="1664208"/>
            <a:ext cx="1828800" cy="384048"/>
          </a:xfrm>
          <a:prstGeom prst="rect">
            <a:avLst/>
          </a:prstGeom>
          <a:solidFill>
            <a:srgbClr val="1A2744"/>
          </a:solidFill>
          <a:ln cap="flat" cmpd="sng" w="12700">
            <a:solidFill>
              <a:srgbClr val="1A27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2148840" y="1664208"/>
            <a:ext cx="173736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 pts — Excellent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3931920" y="1664208"/>
            <a:ext cx="1828800" cy="384048"/>
          </a:xfrm>
          <a:prstGeom prst="rect">
            <a:avLst/>
          </a:prstGeom>
          <a:solidFill>
            <a:srgbClr val="1A2744"/>
          </a:solidFill>
          <a:ln cap="flat" cmpd="sng" w="12700">
            <a:solidFill>
              <a:srgbClr val="1A27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977640" y="1664208"/>
            <a:ext cx="173736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 pts — Proficient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5760720" y="1664208"/>
            <a:ext cx="1828800" cy="384048"/>
          </a:xfrm>
          <a:prstGeom prst="rect">
            <a:avLst/>
          </a:prstGeom>
          <a:solidFill>
            <a:srgbClr val="1A2744"/>
          </a:solidFill>
          <a:ln cap="flat" cmpd="sng" w="12700">
            <a:solidFill>
              <a:srgbClr val="1A27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/>
          <p:nvPr/>
        </p:nvSpPr>
        <p:spPr>
          <a:xfrm>
            <a:off x="5806440" y="1664208"/>
            <a:ext cx="173736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 pts — Developing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7589520" y="1664208"/>
            <a:ext cx="1280160" cy="384048"/>
          </a:xfrm>
          <a:prstGeom prst="rect">
            <a:avLst/>
          </a:prstGeom>
          <a:solidFill>
            <a:srgbClr val="1A2744"/>
          </a:solidFill>
          <a:ln cap="flat" cmpd="sng" w="12700">
            <a:solidFill>
              <a:srgbClr val="1A27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5"/>
          <p:cNvSpPr/>
          <p:nvPr/>
        </p:nvSpPr>
        <p:spPr>
          <a:xfrm>
            <a:off x="7635240" y="1664208"/>
            <a:ext cx="11887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 pts — No Credit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274320" y="2048256"/>
            <a:ext cx="1828800" cy="530352"/>
          </a:xfrm>
          <a:prstGeom prst="rect">
            <a:avLst/>
          </a:prstGeom>
          <a:solidFill>
            <a:srgbClr val="1A2744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5"/>
          <p:cNvSpPr/>
          <p:nvPr/>
        </p:nvSpPr>
        <p:spPr>
          <a:xfrm>
            <a:off x="2103120" y="2048256"/>
            <a:ext cx="1828800" cy="530352"/>
          </a:xfrm>
          <a:prstGeom prst="rect">
            <a:avLst/>
          </a:prstGeom>
          <a:solidFill>
            <a:srgbClr val="FFF8E1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5"/>
          <p:cNvSpPr/>
          <p:nvPr/>
        </p:nvSpPr>
        <p:spPr>
          <a:xfrm>
            <a:off x="3931920" y="2048256"/>
            <a:ext cx="1828800" cy="530352"/>
          </a:xfrm>
          <a:prstGeom prst="rect">
            <a:avLst/>
          </a:prstGeom>
          <a:solidFill>
            <a:srgbClr val="FFF8E1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5"/>
          <p:cNvSpPr/>
          <p:nvPr/>
        </p:nvSpPr>
        <p:spPr>
          <a:xfrm>
            <a:off x="5760720" y="2048256"/>
            <a:ext cx="1828800" cy="530352"/>
          </a:xfrm>
          <a:prstGeom prst="rect">
            <a:avLst/>
          </a:prstGeom>
          <a:solidFill>
            <a:srgbClr val="FFF8E1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5"/>
          <p:cNvSpPr/>
          <p:nvPr/>
        </p:nvSpPr>
        <p:spPr>
          <a:xfrm>
            <a:off x="7589520" y="2048256"/>
            <a:ext cx="1280160" cy="530352"/>
          </a:xfrm>
          <a:prstGeom prst="rect">
            <a:avLst/>
          </a:prstGeom>
          <a:solidFill>
            <a:srgbClr val="FADBD8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292608" y="2048256"/>
            <a:ext cx="1792224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🔇 Silence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2148840" y="204825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Completely silent throughout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3977640" y="204825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1 reminder; stopped immediately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5806440" y="204825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2 reminders given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5"/>
          <p:cNvSpPr/>
          <p:nvPr/>
        </p:nvSpPr>
        <p:spPr>
          <a:xfrm>
            <a:off x="7607808" y="2048256"/>
            <a:ext cx="1243584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392B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C0392B"/>
                </a:solidFill>
                <a:latin typeface="Calibri"/>
                <a:ea typeface="Calibri"/>
                <a:cs typeface="Calibri"/>
                <a:sym typeface="Calibri"/>
              </a:rPr>
              <a:t>3+ reminders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5"/>
          <p:cNvSpPr/>
          <p:nvPr/>
        </p:nvSpPr>
        <p:spPr>
          <a:xfrm>
            <a:off x="274320" y="2596896"/>
            <a:ext cx="1828800" cy="530352"/>
          </a:xfrm>
          <a:prstGeom prst="rect">
            <a:avLst/>
          </a:prstGeom>
          <a:solidFill>
            <a:srgbClr val="1A2744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5"/>
          <p:cNvSpPr/>
          <p:nvPr/>
        </p:nvSpPr>
        <p:spPr>
          <a:xfrm>
            <a:off x="2103120" y="2596896"/>
            <a:ext cx="1828800" cy="53035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5"/>
          <p:cNvSpPr/>
          <p:nvPr/>
        </p:nvSpPr>
        <p:spPr>
          <a:xfrm>
            <a:off x="3931920" y="2596896"/>
            <a:ext cx="1828800" cy="53035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5"/>
          <p:cNvSpPr/>
          <p:nvPr/>
        </p:nvSpPr>
        <p:spPr>
          <a:xfrm>
            <a:off x="5760720" y="2596896"/>
            <a:ext cx="1828800" cy="53035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7589520" y="2596896"/>
            <a:ext cx="1280160" cy="530352"/>
          </a:xfrm>
          <a:prstGeom prst="rect">
            <a:avLst/>
          </a:prstGeom>
          <a:solidFill>
            <a:srgbClr val="FADBD8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292608" y="2596896"/>
            <a:ext cx="1792224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💡 Argument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5"/>
          <p:cNvSpPr/>
          <p:nvPr/>
        </p:nvSpPr>
        <p:spPr>
          <a:xfrm>
            <a:off x="2148840" y="259689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Clear, strong opinion &amp; argument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3977640" y="259689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Clear opinion, reasonable argument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5"/>
          <p:cNvSpPr/>
          <p:nvPr/>
        </p:nvSpPr>
        <p:spPr>
          <a:xfrm>
            <a:off x="5806440" y="259689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Opinion vague or unclear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5"/>
          <p:cNvSpPr/>
          <p:nvPr/>
        </p:nvSpPr>
        <p:spPr>
          <a:xfrm>
            <a:off x="7607808" y="2596896"/>
            <a:ext cx="1243584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392B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C0392B"/>
                </a:solidFill>
                <a:latin typeface="Calibri"/>
                <a:ea typeface="Calibri"/>
                <a:cs typeface="Calibri"/>
                <a:sym typeface="Calibri"/>
              </a:rPr>
              <a:t>No opinion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274320" y="3145536"/>
            <a:ext cx="1828800" cy="530352"/>
          </a:xfrm>
          <a:prstGeom prst="rect">
            <a:avLst/>
          </a:prstGeom>
          <a:solidFill>
            <a:srgbClr val="1A2744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5"/>
          <p:cNvSpPr/>
          <p:nvPr/>
        </p:nvSpPr>
        <p:spPr>
          <a:xfrm>
            <a:off x="2103120" y="3145536"/>
            <a:ext cx="1828800" cy="530352"/>
          </a:xfrm>
          <a:prstGeom prst="rect">
            <a:avLst/>
          </a:prstGeom>
          <a:solidFill>
            <a:srgbClr val="F4F6FB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5"/>
          <p:cNvSpPr/>
          <p:nvPr/>
        </p:nvSpPr>
        <p:spPr>
          <a:xfrm>
            <a:off x="3931920" y="3145536"/>
            <a:ext cx="1828800" cy="530352"/>
          </a:xfrm>
          <a:prstGeom prst="rect">
            <a:avLst/>
          </a:prstGeom>
          <a:solidFill>
            <a:srgbClr val="F4F6FB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5"/>
          <p:cNvSpPr/>
          <p:nvPr/>
        </p:nvSpPr>
        <p:spPr>
          <a:xfrm>
            <a:off x="5760720" y="3145536"/>
            <a:ext cx="1828800" cy="530352"/>
          </a:xfrm>
          <a:prstGeom prst="rect">
            <a:avLst/>
          </a:prstGeom>
          <a:solidFill>
            <a:srgbClr val="F4F6FB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5"/>
          <p:cNvSpPr/>
          <p:nvPr/>
        </p:nvSpPr>
        <p:spPr>
          <a:xfrm>
            <a:off x="7589520" y="3145536"/>
            <a:ext cx="1280160" cy="530352"/>
          </a:xfrm>
          <a:prstGeom prst="rect">
            <a:avLst/>
          </a:prstGeom>
          <a:solidFill>
            <a:srgbClr val="FADBD8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5"/>
          <p:cNvSpPr/>
          <p:nvPr/>
        </p:nvSpPr>
        <p:spPr>
          <a:xfrm>
            <a:off x="292608" y="3145536"/>
            <a:ext cx="1792224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📋 Evidence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5"/>
          <p:cNvSpPr/>
          <p:nvPr/>
        </p:nvSpPr>
        <p:spPr>
          <a:xfrm>
            <a:off x="2148840" y="314553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2+ specific reasons/examples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5"/>
          <p:cNvSpPr/>
          <p:nvPr/>
        </p:nvSpPr>
        <p:spPr>
          <a:xfrm>
            <a:off x="3977640" y="314553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1–2 supporting reasons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5"/>
          <p:cNvSpPr/>
          <p:nvPr/>
        </p:nvSpPr>
        <p:spPr>
          <a:xfrm>
            <a:off x="5806440" y="314553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Weak or unrelated reason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7607808" y="3145536"/>
            <a:ext cx="1243584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392B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C0392B"/>
                </a:solidFill>
                <a:latin typeface="Calibri"/>
                <a:ea typeface="Calibri"/>
                <a:cs typeface="Calibri"/>
                <a:sym typeface="Calibri"/>
              </a:rPr>
              <a:t>No evidence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274320" y="3694176"/>
            <a:ext cx="1828800" cy="530352"/>
          </a:xfrm>
          <a:prstGeom prst="rect">
            <a:avLst/>
          </a:prstGeom>
          <a:solidFill>
            <a:srgbClr val="1A2744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5"/>
          <p:cNvSpPr/>
          <p:nvPr/>
        </p:nvSpPr>
        <p:spPr>
          <a:xfrm>
            <a:off x="2103120" y="3694176"/>
            <a:ext cx="1828800" cy="53035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5"/>
          <p:cNvSpPr/>
          <p:nvPr/>
        </p:nvSpPr>
        <p:spPr>
          <a:xfrm>
            <a:off x="3931920" y="3694176"/>
            <a:ext cx="1828800" cy="53035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5"/>
          <p:cNvSpPr/>
          <p:nvPr/>
        </p:nvSpPr>
        <p:spPr>
          <a:xfrm>
            <a:off x="5760720" y="3694176"/>
            <a:ext cx="1828800" cy="53035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5"/>
          <p:cNvSpPr/>
          <p:nvPr/>
        </p:nvSpPr>
        <p:spPr>
          <a:xfrm>
            <a:off x="7589520" y="3694176"/>
            <a:ext cx="1280160" cy="530352"/>
          </a:xfrm>
          <a:prstGeom prst="rect">
            <a:avLst/>
          </a:prstGeom>
          <a:solidFill>
            <a:srgbClr val="FADBD8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5"/>
          <p:cNvSpPr/>
          <p:nvPr/>
        </p:nvSpPr>
        <p:spPr>
          <a:xfrm>
            <a:off x="292608" y="3694176"/>
            <a:ext cx="1792224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🔁 Response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2148840" y="369417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Directly addresses partner's points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3977640" y="369417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Some connection to partner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5806440" y="369417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On-topic but indirect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5"/>
          <p:cNvSpPr/>
          <p:nvPr/>
        </p:nvSpPr>
        <p:spPr>
          <a:xfrm>
            <a:off x="7607808" y="3694176"/>
            <a:ext cx="1243584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392B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C0392B"/>
                </a:solidFill>
                <a:latin typeface="Calibri"/>
                <a:ea typeface="Calibri"/>
                <a:cs typeface="Calibri"/>
                <a:sym typeface="Calibri"/>
              </a:rPr>
              <a:t>Ignores partner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274320" y="4242816"/>
            <a:ext cx="1828800" cy="530352"/>
          </a:xfrm>
          <a:prstGeom prst="rect">
            <a:avLst/>
          </a:prstGeom>
          <a:solidFill>
            <a:srgbClr val="1A2744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"/>
          <p:cNvSpPr/>
          <p:nvPr/>
        </p:nvSpPr>
        <p:spPr>
          <a:xfrm>
            <a:off x="2103120" y="4242816"/>
            <a:ext cx="1828800" cy="530352"/>
          </a:xfrm>
          <a:prstGeom prst="rect">
            <a:avLst/>
          </a:prstGeom>
          <a:solidFill>
            <a:srgbClr val="F4F6FB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"/>
          <p:cNvSpPr/>
          <p:nvPr/>
        </p:nvSpPr>
        <p:spPr>
          <a:xfrm>
            <a:off x="3931920" y="4242816"/>
            <a:ext cx="1828800" cy="530352"/>
          </a:xfrm>
          <a:prstGeom prst="rect">
            <a:avLst/>
          </a:prstGeom>
          <a:solidFill>
            <a:srgbClr val="F4F6FB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"/>
          <p:cNvSpPr/>
          <p:nvPr/>
        </p:nvSpPr>
        <p:spPr>
          <a:xfrm>
            <a:off x="5760720" y="4242816"/>
            <a:ext cx="1828800" cy="530352"/>
          </a:xfrm>
          <a:prstGeom prst="rect">
            <a:avLst/>
          </a:prstGeom>
          <a:solidFill>
            <a:srgbClr val="F4F6FB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"/>
          <p:cNvSpPr/>
          <p:nvPr/>
        </p:nvSpPr>
        <p:spPr>
          <a:xfrm>
            <a:off x="7589520" y="4242816"/>
            <a:ext cx="1280160" cy="530352"/>
          </a:xfrm>
          <a:prstGeom prst="rect">
            <a:avLst/>
          </a:prstGeom>
          <a:solidFill>
            <a:srgbClr val="FADBD8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"/>
          <p:cNvSpPr/>
          <p:nvPr/>
        </p:nvSpPr>
        <p:spPr>
          <a:xfrm>
            <a:off x="292608" y="4242816"/>
            <a:ext cx="1792224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✏️ Writing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2148840" y="424281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Clear, organized, few errors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3977640" y="424281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Mostly clear, minor errors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5"/>
          <p:cNvSpPr/>
          <p:nvPr/>
        </p:nvSpPr>
        <p:spPr>
          <a:xfrm>
            <a:off x="5806440" y="4242816"/>
            <a:ext cx="173736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Errors affect understanding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/>
          <p:nvPr/>
        </p:nvSpPr>
        <p:spPr>
          <a:xfrm>
            <a:off x="7607808" y="4242816"/>
            <a:ext cx="1243584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392B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C0392B"/>
                </a:solidFill>
                <a:latin typeface="Calibri"/>
                <a:ea typeface="Calibri"/>
                <a:cs typeface="Calibri"/>
                <a:sym typeface="Calibri"/>
              </a:rPr>
              <a:t>Hard to read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5"/>
          <p:cNvSpPr/>
          <p:nvPr/>
        </p:nvSpPr>
        <p:spPr>
          <a:xfrm>
            <a:off x="274320" y="4791456"/>
            <a:ext cx="8595360" cy="347472"/>
          </a:xfrm>
          <a:prstGeom prst="rect">
            <a:avLst/>
          </a:prstGeom>
          <a:solidFill>
            <a:srgbClr val="1A2744"/>
          </a:solidFill>
          <a:ln cap="flat" cmpd="sng" w="12700">
            <a:solidFill>
              <a:srgbClr val="1A27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5"/>
          <p:cNvSpPr/>
          <p:nvPr/>
        </p:nvSpPr>
        <p:spPr>
          <a:xfrm>
            <a:off x="274320" y="4791456"/>
            <a:ext cx="8577072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F0A5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0A500"/>
                </a:solidFill>
                <a:latin typeface="Calibri"/>
                <a:ea typeface="Calibri"/>
                <a:cs typeface="Calibri"/>
                <a:sym typeface="Calibri"/>
              </a:rPr>
              <a:t>Total: _____ / 20 points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B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cap="flat" cmpd="sng" w="12700">
            <a:solidFill>
              <a:srgbClr val="1A27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6"/>
          <p:cNvSpPr/>
          <p:nvPr/>
        </p:nvSpPr>
        <p:spPr>
          <a:xfrm>
            <a:off x="365760" y="914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PLAN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6"/>
          <p:cNvSpPr/>
          <p:nvPr/>
        </p:nvSpPr>
        <p:spPr>
          <a:xfrm>
            <a:off x="685800" y="1051560"/>
            <a:ext cx="822960" cy="822960"/>
          </a:xfrm>
          <a:prstGeom prst="ellipse">
            <a:avLst/>
          </a:prstGeom>
          <a:solidFill>
            <a:srgbClr val="1C5FA5"/>
          </a:solidFill>
          <a:ln cap="flat" cmpd="sng" w="12700">
            <a:solidFill>
              <a:srgbClr val="1C5F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"/>
          <p:cNvSpPr/>
          <p:nvPr/>
        </p:nvSpPr>
        <p:spPr>
          <a:xfrm>
            <a:off x="685800" y="105156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4" name="Google Shape;124;p6"/>
          <p:cNvCxnSpPr/>
          <p:nvPr/>
        </p:nvCxnSpPr>
        <p:spPr>
          <a:xfrm>
            <a:off x="1527048" y="1463040"/>
            <a:ext cx="411480" cy="0"/>
          </a:xfrm>
          <a:prstGeom prst="straightConnector1">
            <a:avLst/>
          </a:prstGeom>
          <a:noFill/>
          <a:ln cap="flat" cmpd="sng" w="25400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5" name="Google Shape;125;p6"/>
          <p:cNvSpPr/>
          <p:nvPr/>
        </p:nvSpPr>
        <p:spPr>
          <a:xfrm>
            <a:off x="228600" y="2011680"/>
            <a:ext cx="1645920" cy="26517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"/>
          <p:cNvSpPr/>
          <p:nvPr/>
        </p:nvSpPr>
        <p:spPr>
          <a:xfrm>
            <a:off x="228600" y="2011680"/>
            <a:ext cx="1645920" cy="109728"/>
          </a:xfrm>
          <a:prstGeom prst="rect">
            <a:avLst/>
          </a:prstGeom>
          <a:solidFill>
            <a:srgbClr val="1C5FA5"/>
          </a:solidFill>
          <a:ln cap="flat" cmpd="sng" w="12700">
            <a:solidFill>
              <a:srgbClr val="1C5F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"/>
          <p:cNvSpPr/>
          <p:nvPr/>
        </p:nvSpPr>
        <p:spPr>
          <a:xfrm>
            <a:off x="301752" y="2148840"/>
            <a:ext cx="1499616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2744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A2744"/>
                </a:solidFill>
                <a:latin typeface="Calibri"/>
                <a:ea typeface="Calibri"/>
                <a:cs typeface="Calibri"/>
                <a:sym typeface="Calibri"/>
              </a:rPr>
              <a:t>Get your paper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6"/>
          <p:cNvSpPr/>
          <p:nvPr/>
        </p:nvSpPr>
        <p:spPr>
          <a:xfrm>
            <a:off x="301752" y="2633472"/>
            <a:ext cx="1499616" cy="192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34155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Pick up your Silent Debate sheet.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6"/>
          <p:cNvSpPr/>
          <p:nvPr/>
        </p:nvSpPr>
        <p:spPr>
          <a:xfrm>
            <a:off x="2423160" y="1051560"/>
            <a:ext cx="822960" cy="822960"/>
          </a:xfrm>
          <a:prstGeom prst="ellipse">
            <a:avLst/>
          </a:prstGeom>
          <a:solidFill>
            <a:srgbClr val="1A7A4A"/>
          </a:solidFill>
          <a:ln cap="flat" cmpd="sng" w="12700">
            <a:solidFill>
              <a:srgbClr val="1A7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"/>
          <p:cNvSpPr/>
          <p:nvPr/>
        </p:nvSpPr>
        <p:spPr>
          <a:xfrm>
            <a:off x="2423160" y="105156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1" name="Google Shape;131;p6"/>
          <p:cNvCxnSpPr/>
          <p:nvPr/>
        </p:nvCxnSpPr>
        <p:spPr>
          <a:xfrm>
            <a:off x="3264408" y="1463040"/>
            <a:ext cx="411480" cy="0"/>
          </a:xfrm>
          <a:prstGeom prst="straightConnector1">
            <a:avLst/>
          </a:prstGeom>
          <a:noFill/>
          <a:ln cap="flat" cmpd="sng" w="25400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2" name="Google Shape;132;p6"/>
          <p:cNvSpPr/>
          <p:nvPr/>
        </p:nvSpPr>
        <p:spPr>
          <a:xfrm>
            <a:off x="1965960" y="2011680"/>
            <a:ext cx="1645920" cy="26517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"/>
          <p:cNvSpPr/>
          <p:nvPr/>
        </p:nvSpPr>
        <p:spPr>
          <a:xfrm>
            <a:off x="1965960" y="2011680"/>
            <a:ext cx="1645920" cy="109728"/>
          </a:xfrm>
          <a:prstGeom prst="rect">
            <a:avLst/>
          </a:prstGeom>
          <a:solidFill>
            <a:srgbClr val="1A7A4A"/>
          </a:solidFill>
          <a:ln cap="flat" cmpd="sng" w="12700">
            <a:solidFill>
              <a:srgbClr val="1A7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6"/>
          <p:cNvSpPr/>
          <p:nvPr/>
        </p:nvSpPr>
        <p:spPr>
          <a:xfrm>
            <a:off x="2039112" y="2148840"/>
            <a:ext cx="1499616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2744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A2744"/>
                </a:solidFill>
                <a:latin typeface="Calibri"/>
                <a:ea typeface="Calibri"/>
                <a:cs typeface="Calibri"/>
                <a:sym typeface="Calibri"/>
              </a:rPr>
              <a:t>Opening argument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6"/>
          <p:cNvSpPr/>
          <p:nvPr/>
        </p:nvSpPr>
        <p:spPr>
          <a:xfrm>
            <a:off x="2039112" y="2633472"/>
            <a:ext cx="1499616" cy="192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34155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Write your first argument. (</a:t>
            </a:r>
            <a:r>
              <a:rPr lang="en-US" sz="1100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0" i="0" lang="en-US" sz="1100" u="none" cap="none" strike="noStrike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 min)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4160520" y="1051560"/>
            <a:ext cx="822960" cy="822960"/>
          </a:xfrm>
          <a:prstGeom prst="ellipse">
            <a:avLst/>
          </a:prstGeom>
          <a:solidFill>
            <a:srgbClr val="7B3F9E"/>
          </a:solidFill>
          <a:ln cap="flat" cmpd="sng" w="12700">
            <a:solidFill>
              <a:srgbClr val="7B3F9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6"/>
          <p:cNvSpPr/>
          <p:nvPr/>
        </p:nvSpPr>
        <p:spPr>
          <a:xfrm>
            <a:off x="4160520" y="105156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8" name="Google Shape;138;p6"/>
          <p:cNvCxnSpPr/>
          <p:nvPr/>
        </p:nvCxnSpPr>
        <p:spPr>
          <a:xfrm>
            <a:off x="5001768" y="1463040"/>
            <a:ext cx="411480" cy="0"/>
          </a:xfrm>
          <a:prstGeom prst="straightConnector1">
            <a:avLst/>
          </a:prstGeom>
          <a:noFill/>
          <a:ln cap="flat" cmpd="sng" w="25400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9" name="Google Shape;139;p6"/>
          <p:cNvSpPr/>
          <p:nvPr/>
        </p:nvSpPr>
        <p:spPr>
          <a:xfrm>
            <a:off x="3703320" y="2011680"/>
            <a:ext cx="1645920" cy="26517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6"/>
          <p:cNvSpPr/>
          <p:nvPr/>
        </p:nvSpPr>
        <p:spPr>
          <a:xfrm>
            <a:off x="3703320" y="2011680"/>
            <a:ext cx="1645920" cy="109728"/>
          </a:xfrm>
          <a:prstGeom prst="rect">
            <a:avLst/>
          </a:prstGeom>
          <a:solidFill>
            <a:srgbClr val="7B3F9E"/>
          </a:solidFill>
          <a:ln cap="flat" cmpd="sng" w="12700">
            <a:solidFill>
              <a:srgbClr val="7B3F9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6"/>
          <p:cNvSpPr/>
          <p:nvPr/>
        </p:nvSpPr>
        <p:spPr>
          <a:xfrm>
            <a:off x="3776472" y="2148840"/>
            <a:ext cx="1499616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2744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A2744"/>
                </a:solidFill>
                <a:latin typeface="Calibri"/>
                <a:ea typeface="Calibri"/>
                <a:cs typeface="Calibri"/>
                <a:sym typeface="Calibri"/>
              </a:rPr>
              <a:t>Pass &amp; respond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6"/>
          <p:cNvSpPr/>
          <p:nvPr/>
        </p:nvSpPr>
        <p:spPr>
          <a:xfrm>
            <a:off x="3776472" y="2633472"/>
            <a:ext cx="1499616" cy="192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34155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Pass to your partner. Read &amp; respond. (</a:t>
            </a:r>
            <a:r>
              <a:rPr lang="en-US" sz="1100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b="0" i="0" lang="en-US" sz="1100" u="none" cap="none" strike="noStrike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 min)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6"/>
          <p:cNvSpPr/>
          <p:nvPr/>
        </p:nvSpPr>
        <p:spPr>
          <a:xfrm>
            <a:off x="5897880" y="1051560"/>
            <a:ext cx="822960" cy="822960"/>
          </a:xfrm>
          <a:prstGeom prst="ellipse">
            <a:avLst/>
          </a:prstGeom>
          <a:solidFill>
            <a:srgbClr val="C07D00"/>
          </a:solidFill>
          <a:ln cap="flat" cmpd="sng" w="12700">
            <a:solidFill>
              <a:srgbClr val="C07D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6"/>
          <p:cNvSpPr/>
          <p:nvPr/>
        </p:nvSpPr>
        <p:spPr>
          <a:xfrm>
            <a:off x="5897880" y="105156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5" name="Google Shape;145;p6"/>
          <p:cNvCxnSpPr/>
          <p:nvPr/>
        </p:nvCxnSpPr>
        <p:spPr>
          <a:xfrm>
            <a:off x="6739128" y="1463040"/>
            <a:ext cx="411480" cy="0"/>
          </a:xfrm>
          <a:prstGeom prst="straightConnector1">
            <a:avLst/>
          </a:prstGeom>
          <a:noFill/>
          <a:ln cap="flat" cmpd="sng" w="25400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6" name="Google Shape;146;p6"/>
          <p:cNvSpPr/>
          <p:nvPr/>
        </p:nvSpPr>
        <p:spPr>
          <a:xfrm>
            <a:off x="5440680" y="2011680"/>
            <a:ext cx="1645920" cy="26517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6"/>
          <p:cNvSpPr/>
          <p:nvPr/>
        </p:nvSpPr>
        <p:spPr>
          <a:xfrm>
            <a:off x="5440680" y="2011680"/>
            <a:ext cx="1645920" cy="109728"/>
          </a:xfrm>
          <a:prstGeom prst="rect">
            <a:avLst/>
          </a:prstGeom>
          <a:solidFill>
            <a:srgbClr val="C07D00"/>
          </a:solidFill>
          <a:ln cap="flat" cmpd="sng" w="12700">
            <a:solidFill>
              <a:srgbClr val="C07D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6"/>
          <p:cNvSpPr/>
          <p:nvPr/>
        </p:nvSpPr>
        <p:spPr>
          <a:xfrm>
            <a:off x="5513832" y="2148840"/>
            <a:ext cx="1499616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2744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A2744"/>
                </a:solidFill>
                <a:latin typeface="Calibri"/>
                <a:ea typeface="Calibri"/>
                <a:cs typeface="Calibri"/>
                <a:sym typeface="Calibri"/>
              </a:rPr>
              <a:t>Repeat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6"/>
          <p:cNvSpPr/>
          <p:nvPr/>
        </p:nvSpPr>
        <p:spPr>
          <a:xfrm>
            <a:off x="5513832" y="2633472"/>
            <a:ext cx="1499616" cy="192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34155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Keep passing back and forth. (8 min each)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6"/>
          <p:cNvSpPr/>
          <p:nvPr/>
        </p:nvSpPr>
        <p:spPr>
          <a:xfrm>
            <a:off x="7635240" y="1051560"/>
            <a:ext cx="822960" cy="822960"/>
          </a:xfrm>
          <a:prstGeom prst="ellipse">
            <a:avLst/>
          </a:prstGeom>
          <a:solidFill>
            <a:srgbClr val="C0392B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6"/>
          <p:cNvSpPr/>
          <p:nvPr/>
        </p:nvSpPr>
        <p:spPr>
          <a:xfrm>
            <a:off x="7635240" y="105156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5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/>
          <p:nvPr/>
        </p:nvSpPr>
        <p:spPr>
          <a:xfrm>
            <a:off x="7178040" y="2011680"/>
            <a:ext cx="1645920" cy="26517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BD5E1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6"/>
          <p:cNvSpPr/>
          <p:nvPr/>
        </p:nvSpPr>
        <p:spPr>
          <a:xfrm>
            <a:off x="7178040" y="2011680"/>
            <a:ext cx="1645920" cy="109728"/>
          </a:xfrm>
          <a:prstGeom prst="rect">
            <a:avLst/>
          </a:prstGeom>
          <a:solidFill>
            <a:srgbClr val="C0392B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6"/>
          <p:cNvSpPr/>
          <p:nvPr/>
        </p:nvSpPr>
        <p:spPr>
          <a:xfrm>
            <a:off x="7251192" y="2148840"/>
            <a:ext cx="1499616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2744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A2744"/>
                </a:solidFill>
                <a:latin typeface="Calibri"/>
                <a:ea typeface="Calibri"/>
                <a:cs typeface="Calibri"/>
                <a:sym typeface="Calibri"/>
              </a:rPr>
              <a:t>Final round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6"/>
          <p:cNvSpPr/>
          <p:nvPr/>
        </p:nvSpPr>
        <p:spPr>
          <a:xfrm>
            <a:off x="7251192" y="2633472"/>
            <a:ext cx="1499616" cy="192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34155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334155"/>
                </a:solidFill>
                <a:latin typeface="Calibri"/>
                <a:ea typeface="Calibri"/>
                <a:cs typeface="Calibri"/>
                <a:sym typeface="Calibri"/>
              </a:rPr>
              <a:t>Write your closing argument. (5 min)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/>
          <p:nvPr/>
        </p:nvSpPr>
        <p:spPr>
          <a:xfrm>
            <a:off x="228600" y="4754880"/>
            <a:ext cx="8686800" cy="320040"/>
          </a:xfrm>
          <a:prstGeom prst="rect">
            <a:avLst/>
          </a:prstGeom>
          <a:solidFill>
            <a:srgbClr val="1A2744"/>
          </a:solidFill>
          <a:ln cap="flat" cmpd="sng" w="12700">
            <a:solidFill>
              <a:srgbClr val="1A27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6"/>
          <p:cNvSpPr/>
          <p:nvPr/>
        </p:nvSpPr>
        <p:spPr>
          <a:xfrm>
            <a:off x="228600" y="475488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A5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0A500"/>
                </a:solidFill>
                <a:latin typeface="Calibri"/>
                <a:ea typeface="Calibri"/>
                <a:cs typeface="Calibri"/>
                <a:sym typeface="Calibri"/>
              </a:rPr>
              <a:t>🔇  Remember: This is SILENT. No talking at any point during the activity.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5276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"/>
          <p:cNvSpPr/>
          <p:nvPr/>
        </p:nvSpPr>
        <p:spPr>
          <a:xfrm>
            <a:off x="3749040" y="228600"/>
            <a:ext cx="1645920" cy="594360"/>
          </a:xfrm>
          <a:prstGeom prst="ellipse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7"/>
          <p:cNvSpPr/>
          <p:nvPr/>
        </p:nvSpPr>
        <p:spPr>
          <a:xfrm>
            <a:off x="3749040" y="228600"/>
            <a:ext cx="1645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Round 1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7"/>
          <p:cNvSpPr/>
          <p:nvPr/>
        </p:nvSpPr>
        <p:spPr>
          <a:xfrm>
            <a:off x="457200" y="914400"/>
            <a:ext cx="82296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Georgia"/>
              <a:buNone/>
            </a:pPr>
            <a:r>
              <a:rPr b="1" i="0" lang="en-US" sz="3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Opening Argument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7"/>
          <p:cNvSpPr/>
          <p:nvPr/>
        </p:nvSpPr>
        <p:spPr>
          <a:xfrm>
            <a:off x="457200" y="3794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Write your argument on the paper. Pass when time is called.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7"/>
          <p:cNvSpPr/>
          <p:nvPr/>
        </p:nvSpPr>
        <p:spPr>
          <a:xfrm>
            <a:off x="2286000" y="4434840"/>
            <a:ext cx="4572000" cy="502920"/>
          </a:xfrm>
          <a:prstGeom prst="rect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7"/>
          <p:cNvSpPr/>
          <p:nvPr/>
        </p:nvSpPr>
        <p:spPr>
          <a:xfrm>
            <a:off x="2286000" y="4434840"/>
            <a:ext cx="45720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🔇  STAY SILENT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5 Minute Silent Timer with Alarm for schoolwork.&#10;&#10;▶ Subscribe for more timers : https://bit.ly/MyTechZine&#10;&#10;💬 JOIN US IN THE COMMENTS BELOW 💭&#10;&#10;Thanks for watching&#10;&#10;#5minutes #countdown #clock" id="169" name="Google Shape;169;p7" title="5 Minute Silent Timer ⏰ with Alarm 🔔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76688" y="2072640"/>
            <a:ext cx="2790614" cy="1569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7A4A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"/>
          <p:cNvSpPr/>
          <p:nvPr/>
        </p:nvSpPr>
        <p:spPr>
          <a:xfrm>
            <a:off x="3749040" y="228600"/>
            <a:ext cx="1645920" cy="594360"/>
          </a:xfrm>
          <a:prstGeom prst="ellipse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8"/>
          <p:cNvSpPr/>
          <p:nvPr/>
        </p:nvSpPr>
        <p:spPr>
          <a:xfrm>
            <a:off x="3749040" y="228600"/>
            <a:ext cx="1645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Round 2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457200" y="914400"/>
            <a:ext cx="82296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Georgia"/>
              <a:buNone/>
            </a:pPr>
            <a:r>
              <a:rPr b="1" i="0" lang="en-US" sz="3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Respond to Partner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8"/>
          <p:cNvSpPr/>
          <p:nvPr/>
        </p:nvSpPr>
        <p:spPr>
          <a:xfrm>
            <a:off x="457200" y="3794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Write your argument on the paper. Pass when time is called.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8"/>
          <p:cNvSpPr/>
          <p:nvPr/>
        </p:nvSpPr>
        <p:spPr>
          <a:xfrm>
            <a:off x="2286000" y="4434840"/>
            <a:ext cx="4572000" cy="502920"/>
          </a:xfrm>
          <a:prstGeom prst="rect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8"/>
          <p:cNvSpPr/>
          <p:nvPr/>
        </p:nvSpPr>
        <p:spPr>
          <a:xfrm>
            <a:off x="2286000" y="4434840"/>
            <a:ext cx="45720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🔇  STAY SILENT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8 minute timer with a loud alarm when the clock shows 0:00.&#10;This 8 minute timer is great as a countdown for your break, church, classroom, workout, homework, cooking, or reading.&#10;&#10;✅ SUBSCRIBE For new Videos 👉 https://bit.ly/35znnwd 👈 Just do it ✅&#10;&#10;WATCH NEXT&#10;🎥 30 MINUTE TIMER | LOUD ALARM  ⏰&#10;https://youtu.be/INDqApbY5do&#10;&#10;🎥 20 MINUTE TIMER | LOUD ALARM  ⏰&#10;https://youtu.be/zWpnuf4T3YM&#10;&#10;🎥 10 MINUTE TIMER | LOUD ALARM  ⏰&#10;https://youtu.be/AzmMLbHDcvc&#10;&#10;I hope you enjoy it!&#10;Let me know in the comments if this timer for 8 minutes has been helpful.&#10;&#10;#8minutetimer #8minutestimer #8minutes&#10;&#10;#onlinetimer" id="181" name="Google Shape;181;p8" title="8 MINUTE TIMER | LOUD ALARM  ⏰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48000" y="2000250"/>
            <a:ext cx="3048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C3483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9"/>
          <p:cNvSpPr/>
          <p:nvPr/>
        </p:nvSpPr>
        <p:spPr>
          <a:xfrm>
            <a:off x="3749040" y="228600"/>
            <a:ext cx="1645920" cy="594360"/>
          </a:xfrm>
          <a:prstGeom prst="ellipse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9"/>
          <p:cNvSpPr/>
          <p:nvPr/>
        </p:nvSpPr>
        <p:spPr>
          <a:xfrm>
            <a:off x="3749040" y="228600"/>
            <a:ext cx="1645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Round 3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9"/>
          <p:cNvSpPr/>
          <p:nvPr/>
        </p:nvSpPr>
        <p:spPr>
          <a:xfrm>
            <a:off x="457200" y="914400"/>
            <a:ext cx="82296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Georgia"/>
              <a:buNone/>
            </a:pPr>
            <a:r>
              <a:rPr b="1" i="0" lang="en-US" sz="3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Respond Again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457200" y="3794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Write your argument on the paper. Pass when time is called.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9"/>
          <p:cNvSpPr/>
          <p:nvPr/>
        </p:nvSpPr>
        <p:spPr>
          <a:xfrm>
            <a:off x="2286000" y="4434840"/>
            <a:ext cx="4572000" cy="502920"/>
          </a:xfrm>
          <a:prstGeom prst="rect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9"/>
          <p:cNvSpPr/>
          <p:nvPr/>
        </p:nvSpPr>
        <p:spPr>
          <a:xfrm>
            <a:off x="2286000" y="4434840"/>
            <a:ext cx="45720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🔇  STAY SILENT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8 minute timer with a loud alarm when the clock shows 0:00.&#10;This 8 minute timer is great as a countdown for your break, church, classroom, workout, homework, cooking, or reading.&#10;&#10;✅ SUBSCRIBE For new Videos 👉 https://bit.ly/35znnwd 👈 Just do it ✅&#10;&#10;WATCH NEXT&#10;🎥 30 MINUTE TIMER | LOUD ALARM  ⏰&#10;https://youtu.be/INDqApbY5do&#10;&#10;🎥 20 MINUTE TIMER | LOUD ALARM  ⏰&#10;https://youtu.be/zWpnuf4T3YM&#10;&#10;🎥 10 MINUTE TIMER | LOUD ALARM  ⏰&#10;https://youtu.be/AzmMLbHDcvc&#10;&#10;I hope you enjoy it!&#10;Let me know in the comments if this timer for 8 minutes has been helpful.&#10;&#10;#8minutetimer #8minutestimer #8minutes&#10;&#10;#onlinetimer" id="193" name="Google Shape;193;p9" title="8 MINUTE TIMER | LOUD ALARM  ⏰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48000" y="2000250"/>
            <a:ext cx="3048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5116"/>
        </a:solid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0"/>
          <p:cNvSpPr/>
          <p:nvPr/>
        </p:nvSpPr>
        <p:spPr>
          <a:xfrm>
            <a:off x="3749040" y="228600"/>
            <a:ext cx="1645920" cy="594360"/>
          </a:xfrm>
          <a:prstGeom prst="ellipse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0"/>
          <p:cNvSpPr/>
          <p:nvPr/>
        </p:nvSpPr>
        <p:spPr>
          <a:xfrm>
            <a:off x="3749040" y="228600"/>
            <a:ext cx="1645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Round 4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0"/>
          <p:cNvSpPr/>
          <p:nvPr/>
        </p:nvSpPr>
        <p:spPr>
          <a:xfrm>
            <a:off x="457200" y="914400"/>
            <a:ext cx="82296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Georgia"/>
              <a:buNone/>
            </a:pPr>
            <a:r>
              <a:rPr b="1" i="0" lang="en-US" sz="3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Respond Again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0"/>
          <p:cNvSpPr/>
          <p:nvPr/>
        </p:nvSpPr>
        <p:spPr>
          <a:xfrm>
            <a:off x="457200" y="3794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Write your argument on the paper. Pass when time is called.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0"/>
          <p:cNvSpPr/>
          <p:nvPr/>
        </p:nvSpPr>
        <p:spPr>
          <a:xfrm>
            <a:off x="2286000" y="4434840"/>
            <a:ext cx="4572000" cy="502920"/>
          </a:xfrm>
          <a:prstGeom prst="rect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0"/>
          <p:cNvSpPr/>
          <p:nvPr/>
        </p:nvSpPr>
        <p:spPr>
          <a:xfrm>
            <a:off x="2286000" y="4434840"/>
            <a:ext cx="45720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🔇  STAY SILENT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8 minute timer with a loud alarm when the clock shows 0:00.&#10;This 8 minute timer is great as a countdown for your break, church, classroom, workout, homework, cooking, or reading.&#10;&#10;✅ SUBSCRIBE For new Videos 👉 https://bit.ly/35znnwd 👈 Just do it ✅&#10;&#10;WATCH NEXT&#10;🎥 30 MINUTE TIMER | LOUD ALARM  ⏰&#10;https://youtu.be/INDqApbY5do&#10;&#10;🎥 20 MINUTE TIMER | LOUD ALARM  ⏰&#10;https://youtu.be/zWpnuf4T3YM&#10;&#10;🎥 10 MINUTE TIMER | LOUD ALARM  ⏰&#10;https://youtu.be/AzmMLbHDcvc&#10;&#10;I hope you enjoy it!&#10;Let me know in the comments if this timer for 8 minutes has been helpful.&#10;&#10;#8minutetimer #8minutestimer #8minutes&#10;&#10;#onlinetimer" id="205" name="Google Shape;205;p10" title="8 MINUTE TIMER | LOUD ALARM  ⏰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48000" y="2000250"/>
            <a:ext cx="3048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0392B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1"/>
          <p:cNvSpPr/>
          <p:nvPr/>
        </p:nvSpPr>
        <p:spPr>
          <a:xfrm>
            <a:off x="3749040" y="228600"/>
            <a:ext cx="1645920" cy="594360"/>
          </a:xfrm>
          <a:prstGeom prst="ellipse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1"/>
          <p:cNvSpPr/>
          <p:nvPr/>
        </p:nvSpPr>
        <p:spPr>
          <a:xfrm>
            <a:off x="3749040" y="228600"/>
            <a:ext cx="1645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Round 5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1"/>
          <p:cNvSpPr/>
          <p:nvPr/>
        </p:nvSpPr>
        <p:spPr>
          <a:xfrm>
            <a:off x="457200" y="914400"/>
            <a:ext cx="82296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Georgia"/>
              <a:buNone/>
            </a:pPr>
            <a:r>
              <a:rPr b="1" i="0" lang="en-US" sz="3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Closing Argument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1"/>
          <p:cNvSpPr/>
          <p:nvPr/>
        </p:nvSpPr>
        <p:spPr>
          <a:xfrm>
            <a:off x="457200" y="3794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Write your argument on the paper. Pass when time is called.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1"/>
          <p:cNvSpPr/>
          <p:nvPr/>
        </p:nvSpPr>
        <p:spPr>
          <a:xfrm>
            <a:off x="2286000" y="4434840"/>
            <a:ext cx="4572000" cy="502920"/>
          </a:xfrm>
          <a:prstGeom prst="rect">
            <a:avLst/>
          </a:prstGeom>
          <a:solidFill>
            <a:srgbClr val="F0A500"/>
          </a:solidFill>
          <a:ln cap="flat" cmpd="sng" w="12700">
            <a:solidFill>
              <a:srgbClr val="F0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1"/>
          <p:cNvSpPr/>
          <p:nvPr/>
        </p:nvSpPr>
        <p:spPr>
          <a:xfrm>
            <a:off x="2286000" y="4434840"/>
            <a:ext cx="45720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🔇  STAY SILENT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5 Minute Silent Timer with Alarm for schoolwork.&#10;&#10;▶ Subscribe for more timers : https://bit.ly/MyTechZine&#10;&#10;💬 JOIN US IN THE COMMENTS BELOW 💭&#10;&#10;Thanks for watching&#10;&#10;#5minutes #countdown #clock" id="217" name="Google Shape;217;p11" title="5 Minute Silent Timer ⏰ with Alarm 🔔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76688" y="2072640"/>
            <a:ext cx="2790614" cy="1569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